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9" r:id="rId5"/>
    <p:sldId id="264" r:id="rId6"/>
    <p:sldId id="263" r:id="rId7"/>
    <p:sldId id="262" r:id="rId8"/>
    <p:sldId id="265" r:id="rId9"/>
    <p:sldId id="267" r:id="rId10"/>
    <p:sldId id="268" r:id="rId11"/>
    <p:sldId id="266" r:id="rId12"/>
    <p:sldId id="284" r:id="rId13"/>
    <p:sldId id="289" r:id="rId14"/>
    <p:sldId id="288" r:id="rId15"/>
    <p:sldId id="290" r:id="rId16"/>
    <p:sldId id="286" r:id="rId17"/>
    <p:sldId id="285" r:id="rId18"/>
    <p:sldId id="291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60"/>
            <p14:sldId id="259"/>
            <p14:sldId id="264"/>
            <p14:sldId id="263"/>
            <p14:sldId id="262"/>
            <p14:sldId id="265"/>
            <p14:sldId id="267"/>
            <p14:sldId id="268"/>
            <p14:sldId id="266"/>
            <p14:sldId id="284"/>
            <p14:sldId id="289"/>
            <p14:sldId id="288"/>
            <p14:sldId id="290"/>
            <p14:sldId id="286"/>
            <p14:sldId id="285"/>
            <p14:sldId id="291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9053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150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742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926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8300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392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654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55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7762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58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905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996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73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76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059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27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30.01.2019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30.01.2019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30.01.2019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30.01.2019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30.01.2019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30.01.2019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30.01.2019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30.01.2019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30.01.2019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30.01.2019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30.01.2019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30.01.2019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rtaloswiatowy.pl/organizacja-pracy/ustawa-z-dnia-14-grudnia-2016-r.-przepisy-wprowadzajace-ustawe-prawo-oswiatowe-dz.u.-z-2017-r.-poz.-60-13733.html#c_0_k_0_t_0_d_0_r_0_o_0_a_15_u_0_p_29_l_b_i_0" TargetMode="External"/><Relationship Id="rId13" Type="http://schemas.openxmlformats.org/officeDocument/2006/relationships/hyperlink" Target="https://www.portaloswiatowy.pl/organizacja-pracy/ustawa-z-dnia-14-grudnia-2016-r.-prawo-oswiatowe-dz.u.-z-2018-r.-poz.-996-13734.html#c_0_k_0_t_0_d_0_r_3_o_0_a_68_u_1_p_9_l_0_i_0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portaloswiatowy.pl/organizacja-pracy/ustawa-z-dnia-14-grudnia-2016-r.-przepisy-wprowadzajace-ustawe-prawo-oswiatowe-dz.u.-z-2017-r.-poz.-60-13733.html" TargetMode="External"/><Relationship Id="rId12" Type="http://schemas.openxmlformats.org/officeDocument/2006/relationships/hyperlink" Target="https://www.portaloswiatowy.pl/organizacja-pracy/ustawa-z-dnia-14-grudnia-2016-r.-prawo-oswiatowe-dz.u.-z-2018-r.-poz.-996-13734.html#c_0_k_0_t_0_d_0_r_3_o_0_a_55_u_1_p_4_l_0_i_0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rtaloswiatowy.pl/wspolpraca-szkoly-z-organami/ustawa-z-7-wrzesnia-1991-r.-o-systemie-oswiaty-tekst-jedn.-dz.u.-z-2018-poz.-1457-10023.html#c_0_k_0_t_0_d_0_r_4_o_0_a_50_u_2_p_0_l_0_i_0" TargetMode="External"/><Relationship Id="rId11" Type="http://schemas.openxmlformats.org/officeDocument/2006/relationships/hyperlink" Target="https://www.portaloswiatowy.pl/organizacja-pracy/ustawa-z-dnia-14-grudnia-2016-r.-prawo-oswiatowe-dz.u.-z-2018-r.-poz.-996-13734.html#c_0_k_0_t_0_d_0_r_3_o_0_a_44_u_2_p_3_l_0_i_0" TargetMode="External"/><Relationship Id="rId5" Type="http://schemas.openxmlformats.org/officeDocument/2006/relationships/hyperlink" Target="https://www.portaloswiatowy.pl/wspolpraca-szkoly-z-organami/ustawa-z-7-wrzesnia-1991-r.-o-systemie-oswiaty-tekst-jedn.-dz.u.-z-2018-poz.-1457-10023.html#c_0_k_0_t_0_d_0_r_3_o_0_a_41_u_1_p_3_l_0_i_0" TargetMode="External"/><Relationship Id="rId15" Type="http://schemas.openxmlformats.org/officeDocument/2006/relationships/image" Target="../media/image2.emf"/><Relationship Id="rId10" Type="http://schemas.openxmlformats.org/officeDocument/2006/relationships/hyperlink" Target="https://www.portaloswiatowy.pl/organizacja-pracy/ustawa-z-dnia-14-grudnia-2016-r.-prawo-oswiatowe-dz.u.-z-2018-r.-poz.-996-13734.html#c_0_k_0_t_0_d_0_r_1_o_0_a_1_u_0_p_18_l_0_i_0" TargetMode="External"/><Relationship Id="rId4" Type="http://schemas.openxmlformats.org/officeDocument/2006/relationships/hyperlink" Target="https://www.portaloswiatowy.pl/wspolpraca-szkoly-z-organami/ustawa-z-7-wrzesnia-1991-r.-o-systemie-oswiaty-tekst-jedn.-dz.u.-z-2018-poz.-1457-10023.html" TargetMode="External"/><Relationship Id="rId9" Type="http://schemas.openxmlformats.org/officeDocument/2006/relationships/hyperlink" Target="https://www.portaloswiatowy.pl/organizacja-pracy/ustawa-z-dnia-14-grudnia-2016-r.-prawo-oswiatowe-dz.u.-z-2018-r.-poz.-996-13734.html" TargetMode="External"/><Relationship Id="rId14" Type="http://schemas.openxmlformats.org/officeDocument/2006/relationships/hyperlink" Target="https://www.portaloswiatowy.pl/organizacja-pracy/ustawa-z-dnia-14-grudnia-2016-r.-prawo-oswiatowe-dz.u.-z-2018-r.-poz.-996-13734.html#c_0_k_0_t_0_d_0_r_4_o_0_a_86_u_1_p_0_l_0_i_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DOSKONALENIE TRENERÓW WSPOMAGANIA OŚWIATY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6799"/>
            <a:ext cx="9144000" cy="2128837"/>
          </a:xfrm>
        </p:spPr>
        <p:txBody>
          <a:bodyPr>
            <a:normAutofit lnSpcReduction="10000"/>
          </a:bodyPr>
          <a:lstStyle/>
          <a:p>
            <a:endParaRPr lang="pl-PL" b="1" dirty="0"/>
          </a:p>
          <a:p>
            <a:r>
              <a:rPr lang="pl-PL" b="1"/>
              <a:t>Moduł VIII</a:t>
            </a:r>
          </a:p>
          <a:p>
            <a:r>
              <a:rPr lang="pl-PL" b="1"/>
              <a:t> </a:t>
            </a:r>
            <a:r>
              <a:rPr lang="pl-PL" sz="2800" b="1"/>
              <a:t>Wspomaganie szkoły w kształtowaniu postaw innowacyjności, kreatywności i umiejętności pracy zespołowej u uczniów </a:t>
            </a:r>
            <a:endParaRPr lang="pl-PL" sz="2800" b="1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Wybrane formy wspomagania w rozwoju:</a:t>
            </a:r>
          </a:p>
          <a:p>
            <a:r>
              <a:rPr lang="pl-PL" dirty="0"/>
              <a:t>Mentoring</a:t>
            </a:r>
          </a:p>
          <a:p>
            <a:r>
              <a:rPr lang="pl-PL" dirty="0"/>
              <a:t>Doradztwo Szkolenia </a:t>
            </a:r>
          </a:p>
          <a:p>
            <a:r>
              <a:rPr lang="pl-PL" dirty="0"/>
              <a:t>Konsulting </a:t>
            </a:r>
          </a:p>
          <a:p>
            <a:r>
              <a:rPr lang="pl-PL" dirty="0"/>
              <a:t>Coaching </a:t>
            </a:r>
          </a:p>
          <a:p>
            <a:r>
              <a:rPr lang="pl-PL" dirty="0" err="1"/>
              <a:t>Superwizja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Coaching jest interaktywnym procesem, który pomaga pojedynczym nauczycielom lub całym radom pedagogicznym w przyspieszeniu tempa rozwoju i polepszeniu efektów działania. </a:t>
            </a:r>
            <a:r>
              <a:rPr lang="pl-PL" dirty="0" err="1"/>
              <a:t>Coach</a:t>
            </a:r>
            <a:r>
              <a:rPr lang="pl-PL" dirty="0"/>
              <a:t> pracuje z nauczycielami w określonym obszarze. Coaching pozwala ustalić konkretne cele oraz optymalizować działania, podejmować trafniejsze decyzje i pełniej korzystać z naturalnych umiejętności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809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2048892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E301AE5-3EA2-4624-A219-A080409B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560"/>
            <a:ext cx="10195560" cy="4998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Coaching</a:t>
            </a:r>
            <a:r>
              <a:rPr lang="pl-PL" dirty="0"/>
              <a:t> jest procesem w zakresie: </a:t>
            </a:r>
          </a:p>
          <a:p>
            <a:pPr marL="0" indent="0">
              <a:buNone/>
            </a:pPr>
            <a:r>
              <a:rPr lang="pl-PL" dirty="0"/>
              <a:t>• wzmacniania w samodzielnym dokonywaniu zamierzonej zmiany (na podstawie własnych wniosków i zasobów), </a:t>
            </a:r>
          </a:p>
          <a:p>
            <a:pPr marL="0" indent="0">
              <a:buNone/>
            </a:pPr>
            <a:r>
              <a:rPr lang="pl-PL" dirty="0"/>
              <a:t>• doskonalenia kompetencji w wybranym obszarze, </a:t>
            </a:r>
          </a:p>
          <a:p>
            <a:pPr marL="0" indent="0">
              <a:buNone/>
            </a:pPr>
            <a:r>
              <a:rPr lang="pl-PL" dirty="0"/>
              <a:t>• budowania partnerskiej relacji i wzajemnego zaufania. </a:t>
            </a:r>
          </a:p>
          <a:p>
            <a:pPr marL="0" indent="0">
              <a:buNone/>
            </a:pPr>
            <a:r>
              <a:rPr lang="pl-PL" dirty="0"/>
              <a:t>Coaching jest metodą pracy bardzo skoncentrowaną na celach, które określa się na wstępnym etapie pracy. Podstawowym narzędziem     w pracy </a:t>
            </a:r>
            <a:r>
              <a:rPr lang="pl-PL" dirty="0" err="1"/>
              <a:t>coacha</a:t>
            </a:r>
            <a:r>
              <a:rPr lang="pl-PL" dirty="0"/>
              <a:t> są pytania. 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100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2048892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E301AE5-3EA2-4624-A219-A080409B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085"/>
            <a:ext cx="10515600" cy="5150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Cechy charakterystyczne coachingu</a:t>
            </a:r>
            <a:r>
              <a:rPr lang="pl-PL" dirty="0"/>
              <a:t>: </a:t>
            </a:r>
          </a:p>
          <a:p>
            <a:pPr marL="0" indent="0">
              <a:buNone/>
            </a:pPr>
            <a:r>
              <a:rPr lang="pl-PL" dirty="0"/>
              <a:t>• jest dobrowolny; </a:t>
            </a:r>
          </a:p>
          <a:p>
            <a:pPr marL="0" indent="0">
              <a:buNone/>
            </a:pPr>
            <a:r>
              <a:rPr lang="pl-PL" dirty="0"/>
              <a:t>• wyklucza jakąkolwiek dyrektywność, np. ze strony </a:t>
            </a:r>
            <a:r>
              <a:rPr lang="pl-PL" dirty="0" err="1"/>
              <a:t>coacha</a:t>
            </a:r>
            <a:r>
              <a:rPr lang="pl-PL" dirty="0"/>
              <a:t>; </a:t>
            </a:r>
          </a:p>
          <a:p>
            <a:pPr marL="0" indent="0">
              <a:buNone/>
            </a:pPr>
            <a:r>
              <a:rPr lang="pl-PL" dirty="0"/>
              <a:t>• nie uczy, a pomaga uczyć się;</a:t>
            </a:r>
          </a:p>
          <a:p>
            <a:pPr marL="0" indent="0">
              <a:buNone/>
            </a:pPr>
            <a:r>
              <a:rPr lang="pl-PL" dirty="0"/>
              <a:t>• jest zbudowany na bazie pytań; </a:t>
            </a:r>
          </a:p>
          <a:p>
            <a:pPr marL="0" indent="0">
              <a:buNone/>
            </a:pPr>
            <a:r>
              <a:rPr lang="pl-PL" dirty="0"/>
              <a:t>• pobudza do myślenia; </a:t>
            </a:r>
          </a:p>
          <a:p>
            <a:pPr marL="0" indent="0">
              <a:buNone/>
            </a:pPr>
            <a:r>
              <a:rPr lang="pl-PL" dirty="0"/>
              <a:t>• dokonuje się w atmosferze szacunku i pełnej akceptacji; </a:t>
            </a:r>
          </a:p>
          <a:p>
            <a:pPr marL="0" indent="0">
              <a:buNone/>
            </a:pPr>
            <a:r>
              <a:rPr lang="pl-PL" dirty="0"/>
              <a:t>• prowadzi do świadomego dokonywania zmian; </a:t>
            </a:r>
          </a:p>
          <a:p>
            <a:pPr marL="0" indent="0">
              <a:buNone/>
            </a:pPr>
            <a:r>
              <a:rPr lang="pl-PL" dirty="0"/>
              <a:t>• skupia się na osiąganiu celów.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24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E301AE5-3EA2-4624-A219-A080409B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756"/>
            <a:ext cx="10515600" cy="4857164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l-PL" b="1" dirty="0"/>
              <a:t>Action Learning </a:t>
            </a:r>
            <a:r>
              <a:rPr lang="pl-PL" dirty="0"/>
              <a:t>jest metodą pracy zespołowej, która służy rozwiązywaniu problemów, rozwijaniu kompetencji oraz wprowadzaniu innowacji. Stanowi narzędzie otwartego dialogu i pracy zespołowej, rozwija zespoły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dirty="0"/>
              <a:t>w kierunku ciągłego doskonalenia się i uczenia, jest wykorzystywana do transferu wiedzy, wartości i doświadczeń. 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018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2048892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E301AE5-3EA2-4624-A219-A080409B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881"/>
            <a:ext cx="10515600" cy="475488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l-PL" dirty="0"/>
              <a:t>Zasady decydujące o skuteczności Action Learning:</a:t>
            </a:r>
          </a:p>
          <a:p>
            <a:pPr>
              <a:lnSpc>
                <a:spcPct val="170000"/>
              </a:lnSpc>
            </a:pPr>
            <a:r>
              <a:rPr lang="pl-PL" dirty="0"/>
              <a:t>Członkowie zespołu pracują nad realnymi problemami, gdzie każda z osób prezentuje odmienne podejście. Jest to praca na podstawie autentycznych wyzwań związanych z wykonywaną pracą.</a:t>
            </a:r>
          </a:p>
          <a:p>
            <a:pPr>
              <a:lnSpc>
                <a:spcPct val="170000"/>
              </a:lnSpc>
            </a:pPr>
            <a:r>
              <a:rPr lang="pl-PL" dirty="0"/>
              <a:t>Uczestnicy zobowiązują się do wdrażania przyjętych rozwiązań. </a:t>
            </a:r>
          </a:p>
          <a:p>
            <a:pPr>
              <a:lnSpc>
                <a:spcPct val="170000"/>
              </a:lnSpc>
            </a:pPr>
            <a:r>
              <a:rPr lang="pl-PL" dirty="0"/>
              <a:t>Uczestnicy zobowiązują się do aktywnego uczestnictwa w zespołowym uczeniu się. </a:t>
            </a:r>
          </a:p>
          <a:p>
            <a:pPr>
              <a:lnSpc>
                <a:spcPct val="170000"/>
              </a:lnSpc>
            </a:pPr>
            <a:r>
              <a:rPr lang="pl-PL" dirty="0"/>
              <a:t>Każdy z członków zespołu przejmuje indywidualną odpowiedzialność za samodzielne realizowanie własnych wyzwań.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39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2048892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E301AE5-3EA2-4624-A219-A080409B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69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Cykl uczenia się dorosłych według Davida Kolba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7A2ECD3-049C-49C2-823C-48B2E0DFD1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1426" y="2019454"/>
            <a:ext cx="6786635" cy="336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94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2048892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E301AE5-3EA2-4624-A219-A080409B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69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Jak uczą się dorośli?</a:t>
            </a:r>
          </a:p>
          <a:p>
            <a:r>
              <a:rPr lang="pl-PL" dirty="0"/>
              <a:t>Podawane informacje porównują ze swoim doświadczeniem 		   i przekonaniami zanim je zaakceptują. Mają bogate doświadczenie, ugruntowaną wiedzę i postawy </a:t>
            </a:r>
          </a:p>
          <a:p>
            <a:r>
              <a:rPr lang="pl-PL" dirty="0"/>
              <a:t>Sami mogą służyć jako źródło doświadczeń, na których można bazować</a:t>
            </a:r>
          </a:p>
          <a:p>
            <a:r>
              <a:rPr lang="pl-PL" dirty="0"/>
              <a:t>Oczekują, że zdobyta będzie natychmiast przydatna</a:t>
            </a:r>
          </a:p>
          <a:p>
            <a:r>
              <a:rPr lang="pl-PL" dirty="0"/>
              <a:t>Sami decydują czy potrzebują się czegoś nauczyć. Ich nauce towarzyszy motywacja wewnętrzna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4818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Innowacyjne działania w szkole</a:t>
            </a:r>
          </a:p>
          <a:p>
            <a:pPr lvl="0"/>
            <a:r>
              <a:rPr lang="pl-PL" u="sng" dirty="0">
                <a:hlinkClick r:id="rId4" tooltip="Ustawa z 7 września 1991 r. o systemie oświaty (tekst jedn.: Dz.U. z 2018, poz. 1457)"/>
              </a:rPr>
              <a:t>Ustawa z 7 września 1991 r. o systemie oświaty (tekst jedn.: Dz.U. z 2016 r. poz. 1943 ze zm.) </a:t>
            </a:r>
            <a:r>
              <a:rPr lang="pl-PL" dirty="0"/>
              <a:t>– </a:t>
            </a:r>
            <a:r>
              <a:rPr lang="pl-PL" u="sng" dirty="0">
                <a:hlinkClick r:id="rId5" tooltip="Ustawa z 7 września 1991 r. o systemie oświaty (tekst jedn.: Dz.U. z 2018, poz. 1457)"/>
              </a:rPr>
              <a:t>art. 41 ust. 1 pkt 3,</a:t>
            </a:r>
            <a:r>
              <a:rPr lang="pl-PL" dirty="0"/>
              <a:t> a</a:t>
            </a:r>
            <a:r>
              <a:rPr lang="pl-PL" u="sng" dirty="0">
                <a:hlinkClick r:id="rId6" tooltip="Ustawa z 7 września 1991 r. o systemie oświaty (tekst jedn.: Dz.U. z 2018, poz. 1457)"/>
              </a:rPr>
              <a:t>rt. 50 ust. 2.</a:t>
            </a:r>
            <a:r>
              <a:rPr lang="pl-PL" dirty="0"/>
              <a:t> </a:t>
            </a:r>
          </a:p>
          <a:p>
            <a:pPr lvl="0"/>
            <a:r>
              <a:rPr lang="pl-PL" u="sng" dirty="0">
                <a:hlinkClick r:id="rId7" tooltip="Ustawa z dnia 14 grudnia 2016 r. Przepisy wprowadzające ustawę - Prawo oświatowe (Dz.U. z 2017 r., poz. 60)"/>
              </a:rPr>
              <a:t>Ustawa z 14 grudnia 2016 r. - Przepisy wprowadzające ustawę - Prawo oświatowe (Dz.U. z 2017 r. poz. 60) </a:t>
            </a:r>
            <a:r>
              <a:rPr lang="pl-PL" dirty="0"/>
              <a:t>- </a:t>
            </a:r>
            <a:r>
              <a:rPr lang="pl-PL" u="sng" dirty="0">
                <a:hlinkClick r:id="rId8" tooltip="Ustawa z dnia 14 grudnia 2016 r. Przepisy wprowadzające ustawę - Prawo oświatowe (Dz.U. z 2017 r., poz. 60)"/>
              </a:rPr>
              <a:t>art. 15 pkt 29b.</a:t>
            </a:r>
            <a:r>
              <a:rPr lang="pl-PL" dirty="0"/>
              <a:t> </a:t>
            </a:r>
          </a:p>
          <a:p>
            <a:pPr lvl="0"/>
            <a:r>
              <a:rPr lang="pl-PL" u="sng" dirty="0">
                <a:hlinkClick r:id="rId9" tooltip="Ustawa z dnia 14 grudnia 2016 r. - Prawo oświatowe (Dz.U. z 2018 r., poz. 996)"/>
              </a:rPr>
              <a:t>Ustawa z 14 grudnia 2016 r. - Prawo oświatowe (Dz.U. z 2017 r. poz. 59) </a:t>
            </a:r>
            <a:r>
              <a:rPr lang="pl-PL" dirty="0"/>
              <a:t>- </a:t>
            </a:r>
            <a:r>
              <a:rPr lang="pl-PL" u="sng" dirty="0">
                <a:hlinkClick r:id="rId10" tooltip="Ustawa z dnia 14 grudnia 2016 r. - Prawo oświatowe (Dz.U. z 2018 r., poz. 996)"/>
              </a:rPr>
              <a:t>art. 1 pkt 18,</a:t>
            </a:r>
            <a:r>
              <a:rPr lang="pl-PL" dirty="0"/>
              <a:t> </a:t>
            </a:r>
            <a:r>
              <a:rPr lang="pl-PL" u="sng" dirty="0">
                <a:hlinkClick r:id="rId11" tooltip="Ustawa z dnia 14 grudnia 2016 r. - Prawo oświatowe (Dz.U. z 2018 r., poz. 996)"/>
              </a:rPr>
              <a:t>art. 44 ust. 2 pkt 3,</a:t>
            </a:r>
            <a:r>
              <a:rPr lang="pl-PL" dirty="0"/>
              <a:t> </a:t>
            </a:r>
            <a:r>
              <a:rPr lang="pl-PL" u="sng" dirty="0">
                <a:hlinkClick r:id="rId12" tooltip="Ustawa z dnia 14 grudnia 2016 r. - Prawo oświatowe (Dz.U. z 2018 r., poz. 996)"/>
              </a:rPr>
              <a:t>art. 55 ust. 1 pkt 4, </a:t>
            </a:r>
            <a:r>
              <a:rPr lang="pl-PL" u="sng" dirty="0">
                <a:hlinkClick r:id="rId13" tooltip="Ustawa z dnia 14 grudnia 2016 r. - Prawo oświatowe (Dz.U. z 2018 r., poz. 996)"/>
              </a:rPr>
              <a:t>art. 68 ust. 1 pkt 9, </a:t>
            </a:r>
            <a:r>
              <a:rPr lang="pl-PL" u="sng" dirty="0">
                <a:hlinkClick r:id="rId14" tooltip="Ustawa z dnia 14 grudnia 2016 r. - Prawo oświatowe (Dz.U. z 2018 r., poz. 996)"/>
              </a:rPr>
              <a:t>art. 86 ust. 1.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0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dirty="0"/>
              <a:t>Zmiana to jedyna rzecz , która dokonuje się ciągle. </a:t>
            </a:r>
          </a:p>
          <a:p>
            <a:pPr marL="0" indent="0">
              <a:buNone/>
            </a:pPr>
            <a:r>
              <a:rPr lang="pl-PL" dirty="0"/>
              <a:t>Mamy z nią do czynienia zarówno w życiu prywatnym jak i życiu zawodowym. </a:t>
            </a:r>
          </a:p>
          <a:p>
            <a:pPr marL="0" indent="0">
              <a:buNone/>
            </a:pPr>
            <a:r>
              <a:rPr lang="pl-PL" dirty="0"/>
              <a:t>Zmiana powoduje, że musimy zachowywać się aktywnie i albo do niej się </a:t>
            </a:r>
          </a:p>
          <a:p>
            <a:pPr marL="0" indent="0">
              <a:buNone/>
            </a:pPr>
            <a:r>
              <a:rPr lang="pl-PL" dirty="0"/>
              <a:t>dostosować, albo ją zignorować.</a:t>
            </a:r>
          </a:p>
          <a:p>
            <a:pPr marL="0" indent="0">
              <a:buNone/>
            </a:pPr>
            <a:r>
              <a:rPr lang="pl-PL" dirty="0"/>
              <a:t>Obojętnie, który z tych sposobów reagowania na zmianę obierzemy-  i tak nie </a:t>
            </a:r>
          </a:p>
          <a:p>
            <a:pPr marL="0" indent="0">
              <a:buNone/>
            </a:pPr>
            <a:r>
              <a:rPr lang="pl-PL" dirty="0"/>
              <a:t>wykluczymy tego, że </a:t>
            </a:r>
            <a:r>
              <a:rPr lang="pl-PL" b="1" dirty="0"/>
              <a:t>zmiana</a:t>
            </a:r>
            <a:r>
              <a:rPr lang="pl-PL" dirty="0"/>
              <a:t> będzie nas dotyczy.</a:t>
            </a:r>
            <a:endParaRPr lang="pl-PL" sz="3500" dirty="0"/>
          </a:p>
          <a:p>
            <a:pPr marL="0" indent="0">
              <a:buNone/>
            </a:pPr>
            <a:endParaRPr lang="pl-PL" sz="3500" dirty="0"/>
          </a:p>
          <a:p>
            <a:pPr marL="0" indent="0">
              <a:buNone/>
            </a:pPr>
            <a:r>
              <a:rPr lang="pl-PL" sz="4300" dirty="0"/>
              <a:t>„Nic nie jest tak stałe jak zmiany” </a:t>
            </a:r>
            <a:r>
              <a:rPr lang="pl-PL" sz="1900" dirty="0"/>
              <a:t>(zasłyszane)</a:t>
            </a:r>
          </a:p>
          <a:p>
            <a:pPr marL="0" indent="0">
              <a:buNone/>
            </a:pPr>
            <a:endParaRPr lang="pl-PL" sz="1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744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Przykładowa typologia zmian  </a:t>
            </a:r>
            <a:r>
              <a:rPr lang="pl-PL" sz="1400" dirty="0"/>
              <a:t>(wg. M. Czerskiej)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9041E0DF-F814-4B89-B50E-61EA5A6D7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8640" y="1702648"/>
            <a:ext cx="6908801" cy="411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7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25040" y="1690687"/>
            <a:ext cx="912876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Reakcja na zmiany:</a:t>
            </a:r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4000" dirty="0"/>
              <a:t>      1. Zaprzeczenie</a:t>
            </a:r>
          </a:p>
          <a:p>
            <a:pPr marL="0" indent="0">
              <a:buNone/>
            </a:pPr>
            <a:r>
              <a:rPr lang="pl-PL" sz="4000" dirty="0"/>
              <a:t>      2. Opór</a:t>
            </a:r>
          </a:p>
          <a:p>
            <a:pPr marL="0" indent="0">
              <a:buNone/>
            </a:pPr>
            <a:r>
              <a:rPr lang="pl-PL" sz="4000" dirty="0"/>
              <a:t>      3. Próby</a:t>
            </a:r>
          </a:p>
          <a:p>
            <a:pPr marL="0" indent="0">
              <a:buNone/>
            </a:pPr>
            <a:r>
              <a:rPr lang="pl-PL" sz="4000" dirty="0"/>
              <a:t>      4. Zaangażowanie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8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4470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Co stoi na drodze efektywnej zmiany? </a:t>
            </a:r>
          </a:p>
          <a:p>
            <a:pPr marL="514350" indent="-514350">
              <a:buAutoNum type="arabicPeriod"/>
            </a:pPr>
            <a:r>
              <a:rPr lang="pl-PL" dirty="0"/>
              <a:t>Wąskie, partykularne interesy, wtedy kiedy postrzegamy zmianę jako zagrożenie dla własnych wartości, gdy nasze prywatne cele, zamierzenia, interesy stawiamy ponad dobrem i planami szerszego ogółu. </a:t>
            </a:r>
          </a:p>
          <a:p>
            <a:pPr marL="514350" indent="-514350">
              <a:buAutoNum type="arabicPeriod"/>
            </a:pPr>
            <a:r>
              <a:rPr lang="pl-PL" dirty="0"/>
              <a:t>Niezrozumienie, ponieważ powszechnym zjawiskiem jest odrzucenie zmiany bez uprzedniego poznania jej walorów; ma to swoje źródło w braku zaufania. </a:t>
            </a:r>
          </a:p>
          <a:p>
            <a:pPr marL="514350" indent="-514350">
              <a:buAutoNum type="arabicPeriod"/>
            </a:pPr>
            <a:r>
              <a:rPr lang="pl-PL" dirty="0"/>
              <a:t>Brak zaufania, który powstrzymuje nas przed wyruszeniem w nieznaną podróż bez poczucia bezpieczeństwa. </a:t>
            </a:r>
          </a:p>
          <a:p>
            <a:pPr marL="514350" indent="-514350">
              <a:buAutoNum type="arabicPeriod"/>
            </a:pPr>
            <a:r>
              <a:rPr lang="pl-PL" dirty="0"/>
              <a:t>Różnorodność ocen mająca swoje podłoże w tym, że mamy rozbieżne informacje oraz wartości i to przedkłada się na przypisywanie różnej wagi tym samym sprawom. Wtedy rodzą się animozje natury interpersonalnej. </a:t>
            </a:r>
          </a:p>
          <a:p>
            <a:pPr marL="514350" indent="-514350">
              <a:buAutoNum type="arabicPeriod"/>
            </a:pPr>
            <a:r>
              <a:rPr lang="pl-PL" dirty="0"/>
              <a:t>Obawa przed nieznanym,  która rodzi niepewność, czy odnajdę się, czy poradzę sobie  w „nowej” rzeczywistości. 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8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3680" y="1381760"/>
            <a:ext cx="9984127" cy="40261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Aby wykreować pozytywny wizerunek zmiany, należy mówić </a:t>
            </a:r>
          </a:p>
          <a:p>
            <a:pPr marL="0" indent="0">
              <a:buNone/>
            </a:pPr>
            <a:r>
              <a:rPr lang="pl-PL" dirty="0"/>
              <a:t>o korzyściach: wskazuj indywidualne korzyści, jak również korzyści </a:t>
            </a:r>
          </a:p>
          <a:p>
            <a:pPr marL="0" indent="0">
              <a:buNone/>
            </a:pPr>
            <a:r>
              <a:rPr lang="pl-PL" dirty="0"/>
              <a:t>dla uczniów, sygnalizuj korzyści szkoły, powołuj się na ogóle cele </a:t>
            </a:r>
          </a:p>
          <a:p>
            <a:pPr marL="0" indent="0">
              <a:buNone/>
            </a:pPr>
            <a:r>
              <a:rPr lang="pl-PL" dirty="0"/>
              <a:t>edukacyjne, pokazuj czemu ma to służyć. „Może to pomóc </a:t>
            </a:r>
          </a:p>
          <a:p>
            <a:pPr marL="0" indent="0">
              <a:buNone/>
            </a:pPr>
            <a:r>
              <a:rPr lang="pl-PL" dirty="0"/>
              <a:t>w postrzeganiu zmiany nie jako dodatkowej roboty, ale czegoś </a:t>
            </a:r>
          </a:p>
          <a:p>
            <a:pPr marL="0" indent="0">
              <a:buNone/>
            </a:pPr>
            <a:r>
              <a:rPr lang="pl-PL" dirty="0"/>
              <a:t>ważnego” (D. Elsner, 2005). Spraw, by to, co powiesz stało się nagłą </a:t>
            </a:r>
          </a:p>
          <a:p>
            <a:pPr marL="0" indent="0">
              <a:buNone/>
            </a:pPr>
            <a:r>
              <a:rPr lang="pl-PL" dirty="0"/>
              <a:t>potrzebą wszystkich – impulsem do zmian. Ludzie muszą widzieć </a:t>
            </a:r>
          </a:p>
          <a:p>
            <a:pPr marL="0" indent="0">
              <a:buNone/>
            </a:pPr>
            <a:r>
              <a:rPr lang="pl-PL" dirty="0"/>
              <a:t>i czuć potrzebę zmiany, by chcieć ją wdrożyć.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79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							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3418098-8989-4E04-972C-33C910F3E6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0285" y="938073"/>
            <a:ext cx="5771429" cy="4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2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Celem komunikacji w zmianie jest nabycie przekonania przez osoby, których zmiana dotyczy o tym, że: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MUSIMY się zmienić – zmiana jest konieczna,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CHCEMY się zmienić – zmiana jest nam potrzebna, przyniesie nam korzyści,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POTRAFIMY się zmienić – mamy odpowiednie zasoby, ludzi, wsparcie    i pieniądze. 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9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7840" y="1280565"/>
            <a:ext cx="11460480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Lider to:</a:t>
            </a:r>
          </a:p>
          <a:p>
            <a:pPr lvl="0"/>
            <a:r>
              <a:rPr lang="pl-PL" i="1" dirty="0"/>
              <a:t>przywódca, przodownik wyścigu  </a:t>
            </a:r>
            <a:r>
              <a:rPr lang="pl-PL" sz="1100" i="1" dirty="0"/>
              <a:t>(Słownik języka polskiego</a:t>
            </a:r>
            <a:r>
              <a:rPr lang="pl-PL" sz="1100" dirty="0"/>
              <a:t>, PWN, Warszawa 1984 r.)</a:t>
            </a:r>
          </a:p>
          <a:p>
            <a:pPr lvl="0"/>
            <a:r>
              <a:rPr lang="pl-PL" dirty="0"/>
              <a:t>ktoś, kto kieruje innymi</a:t>
            </a:r>
          </a:p>
          <a:p>
            <a:r>
              <a:rPr lang="pl-PL" i="1" dirty="0"/>
              <a:t>człowiek, który w określonej grupie ludzi stymuluje proces wytyczania i osiągania celów, wyzwalając w sobie i innych entuzjazm oraz zdolności i najlepsze cechy charakteru (</a:t>
            </a:r>
            <a:r>
              <a:rPr lang="pl-PL" sz="1100" dirty="0"/>
              <a:t>Majewska-Opiełka Iwona, </a:t>
            </a:r>
            <a:r>
              <a:rPr lang="pl-PL" sz="1100" i="1" dirty="0"/>
              <a:t>Umysł Lidera. Jak kierować ludźmi u progu XXI wieku</a:t>
            </a:r>
            <a:r>
              <a:rPr lang="pl-PL" sz="1100" dirty="0"/>
              <a:t>, Wydawnictwo MEDIUM, 1998 r., s.23)</a:t>
            </a:r>
          </a:p>
          <a:p>
            <a:pPr lvl="0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816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855</Words>
  <Application>Microsoft Office PowerPoint</Application>
  <PresentationFormat>Panoramiczny</PresentationFormat>
  <Paragraphs>128</Paragraphs>
  <Slides>18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DOSKONALENIE TRENERÓW WSPOMAGANIA OŚWIATY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    </vt:lpstr>
      <vt:lpstr>     </vt:lpstr>
      <vt:lpstr>     </vt:lpstr>
      <vt:lpstr>     </vt:lpstr>
      <vt:lpstr>     </vt:lpstr>
      <vt:lpstr>   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lenovo</cp:lastModifiedBy>
  <cp:revision>33</cp:revision>
  <dcterms:created xsi:type="dcterms:W3CDTF">2018-12-02T13:14:09Z</dcterms:created>
  <dcterms:modified xsi:type="dcterms:W3CDTF">2019-01-30T11:06:01Z</dcterms:modified>
</cp:coreProperties>
</file>